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30"/>
  </p:notesMasterIdLst>
  <p:sldIdLst>
    <p:sldId id="256" r:id="rId5"/>
    <p:sldId id="257" r:id="rId6"/>
    <p:sldId id="259" r:id="rId7"/>
    <p:sldId id="276" r:id="rId8"/>
    <p:sldId id="262" r:id="rId9"/>
    <p:sldId id="263" r:id="rId10"/>
    <p:sldId id="264" r:id="rId11"/>
    <p:sldId id="265" r:id="rId12"/>
    <p:sldId id="267" r:id="rId13"/>
    <p:sldId id="268" r:id="rId14"/>
    <p:sldId id="269" r:id="rId15"/>
    <p:sldId id="270" r:id="rId16"/>
    <p:sldId id="271" r:id="rId17"/>
    <p:sldId id="272" r:id="rId18"/>
    <p:sldId id="273" r:id="rId19"/>
    <p:sldId id="277" r:id="rId20"/>
    <p:sldId id="278" r:id="rId21"/>
    <p:sldId id="279" r:id="rId22"/>
    <p:sldId id="280" r:id="rId23"/>
    <p:sldId id="281" r:id="rId24"/>
    <p:sldId id="282" r:id="rId25"/>
    <p:sldId id="283" r:id="rId26"/>
    <p:sldId id="274" r:id="rId27"/>
    <p:sldId id="275" r:id="rId28"/>
    <p:sldId id="284"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varScale="1">
        <p:scale>
          <a:sx n="77" d="100"/>
          <a:sy n="77" d="100"/>
        </p:scale>
        <p:origin x="204" y="96"/>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8" Type="http://schemas.openxmlformats.org/officeDocument/2006/relationships/slide" Target="slides/slide4.xml"/></Relationships>
</file>

<file path=ppt/media/image1.jpeg>
</file>

<file path=ppt/media/image10.jpg>
</file>

<file path=ppt/media/image11.jpg>
</file>

<file path=ppt/media/image12.jpg>
</file>

<file path=ppt/media/image13.png>
</file>

<file path=ppt/media/image14.png>
</file>

<file path=ppt/media/image2.jp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AE3C21-C3CB-4B8D-9033-56C1B3CE75FA}" type="datetimeFigureOut">
              <a:rPr lang="en-US" smtClean="0"/>
              <a:pPr/>
              <a:t>2/22/2023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732C3C-A191-48C2-A7E8-9C96AF841A7A}" type="slidenum">
              <a:rPr lang="en-US" smtClean="0"/>
              <a:pPr/>
              <a:t>‹#›</a:t>
            </a:fld>
            <a:endParaRPr lang="en-US" dirty="0"/>
          </a:p>
        </p:txBody>
      </p:sp>
    </p:spTree>
    <p:extLst>
      <p:ext uri="{BB962C8B-B14F-4D97-AF65-F5344CB8AC3E}">
        <p14:creationId xmlns:p14="http://schemas.microsoft.com/office/powerpoint/2010/main" val="18563942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1EE9517-8E69-4FF1-9294-E1E54A394BAE}" type="datetime1">
              <a:rPr lang="en-US" smtClean="0"/>
              <a:pPr/>
              <a:t>2/22/2023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02DEFFE-95A2-43FF-99D5-6E7D22FB0B88}" type="datetime1">
              <a:rPr lang="en-US" smtClean="0"/>
              <a:pPr/>
              <a:t>2/22/2023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Click to edit Master text styles</a:t>
            </a:r>
          </a:p>
        </p:txBody>
      </p:sp>
      <p:sp>
        <p:nvSpPr>
          <p:cNvPr id="4" name="Date Placeholder 3"/>
          <p:cNvSpPr>
            <a:spLocks noGrp="1"/>
          </p:cNvSpPr>
          <p:nvPr>
            <p:ph type="dt" sz="half" idx="10"/>
          </p:nvPr>
        </p:nvSpPr>
        <p:spPr/>
        <p:txBody>
          <a:bodyPr/>
          <a:lstStyle/>
          <a:p>
            <a:fld id="{B028F6ED-3CC4-4AFC-845E-EA395F55A80F}" type="datetime1">
              <a:rPr lang="en-US" smtClean="0"/>
              <a:pPr/>
              <a:t>2/22/2023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Click to edit Master text styles</a:t>
            </a:r>
          </a:p>
        </p:txBody>
      </p:sp>
      <p:sp>
        <p:nvSpPr>
          <p:cNvPr id="2" name="Date Placeholder 1"/>
          <p:cNvSpPr>
            <a:spLocks noGrp="1"/>
          </p:cNvSpPr>
          <p:nvPr>
            <p:ph type="dt" sz="half" idx="10"/>
          </p:nvPr>
        </p:nvSpPr>
        <p:spPr/>
        <p:txBody>
          <a:bodyPr/>
          <a:lstStyle/>
          <a:p>
            <a:fld id="{2E898A29-D8FB-46E0-94ED-76B45654629F}" type="datetime1">
              <a:rPr lang="en-US" smtClean="0"/>
              <a:pPr/>
              <a:t>2/22/2023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A8BF942-E3E4-447D-BFAE-5B5B25F76F4C}" type="datetime1">
              <a:rPr lang="en-US" smtClean="0"/>
              <a:pPr/>
              <a:t>2/22/2023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B54C4CE-C594-4506-B364-99EFEEFBB023}" type="datetime1">
              <a:rPr lang="en-US" smtClean="0"/>
              <a:pPr/>
              <a:t>2/22/2023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C1A8E48-174D-4FEB-9E49-805E25B6E4DE}" type="datetime1">
              <a:rPr lang="en-US" smtClean="0"/>
              <a:pPr/>
              <a:t>2/22/2023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F78E718-7869-4C6F-963F-37646651C408}" type="datetime1">
              <a:rPr lang="en-US" smtClean="0"/>
              <a:pPr/>
              <a:t>2/22/2023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BAC8F81-CFCC-4380-95A1-3EA40326D83F}" type="datetime1">
              <a:rPr lang="en-US" smtClean="0"/>
              <a:pPr/>
              <a:t>2/22/2023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4F3D059-B916-4F7C-A4ED-4054F320AB5E}" type="datetime1">
              <a:rPr lang="en-US" smtClean="0"/>
              <a:pPr/>
              <a:t>2/22/2023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7DC09DA-8BB6-47A9-8041-F86B534ABC44}" type="datetime1">
              <a:rPr lang="en-US" smtClean="0"/>
              <a:pPr/>
              <a:t>2/22/2023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AED52A-4DB9-477E-8FA6-EFA1723225C0}" type="datetime1">
              <a:rPr lang="en-US" smtClean="0"/>
              <a:pPr/>
              <a:t>2/22/2023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395BC2-041D-4BFD-90E5-0281AA95C4F8}" type="datetime1">
              <a:rPr lang="en-US" smtClean="0"/>
              <a:pPr/>
              <a:t>2/22/2023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99882C83-E2E7-4E14-8989-44350B9DDE3D}" type="datetime1">
              <a:rPr lang="en-US" smtClean="0"/>
              <a:pPr/>
              <a:t>2/22/2023</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86F7BD38-A805-4B2C-9BDF-D56E94387879}" type="datetime1">
              <a:rPr lang="en-US" smtClean="0"/>
              <a:pPr/>
              <a:t>2/22/2023</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2839A1C-34CB-4C3C-8531-CA67525FDE9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4" name="Freeform: Shape 23">
            <a:extLst>
              <a:ext uri="{FF2B5EF4-FFF2-40B4-BE49-F238E27FC236}">
                <a16:creationId xmlns:a16="http://schemas.microsoft.com/office/drawing/2014/main" id="{FAC94EAF-F7F7-4727-AE69-A7036B4A512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F0FC7E44-4828-47E6-A083-C1E389988E20}"/>
              </a:ext>
            </a:extLst>
          </p:cNvPr>
          <p:cNvSpPr>
            <a:spLocks noGrp="1"/>
          </p:cNvSpPr>
          <p:nvPr>
            <p:ph type="subTitle" idx="1"/>
          </p:nvPr>
        </p:nvSpPr>
        <p:spPr>
          <a:xfrm>
            <a:off x="643466" y="2281574"/>
            <a:ext cx="3994015" cy="2294852"/>
          </a:xfrm>
          <a:effectLst/>
        </p:spPr>
        <p:txBody>
          <a:bodyPr anchor="ctr">
            <a:normAutofit/>
          </a:bodyPr>
          <a:lstStyle/>
          <a:p>
            <a:pPr algn="ctr"/>
            <a:r>
              <a:rPr lang="en-US" sz="2800" dirty="0" smtClean="0">
                <a:latin typeface="Arial" panose="020B0604020202020204" pitchFamily="34" charset="0"/>
                <a:cs typeface="Arial" panose="020B0604020202020204" pitchFamily="34" charset="0"/>
              </a:rPr>
              <a:t>Dr. Janey HUANG</a:t>
            </a:r>
            <a:endParaRPr lang="en-US" sz="2800"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B68617FD-A3DD-4B1B-A618-8B7F44A2DD42}"/>
              </a:ext>
            </a:extLst>
          </p:cNvPr>
          <p:cNvSpPr>
            <a:spLocks noGrp="1"/>
          </p:cNvSpPr>
          <p:nvPr>
            <p:ph type="ctrTitle"/>
          </p:nvPr>
        </p:nvSpPr>
        <p:spPr>
          <a:xfrm>
            <a:off x="6095999" y="1032918"/>
            <a:ext cx="5452533" cy="4792165"/>
          </a:xfrm>
          <a:effectLst/>
        </p:spPr>
        <p:txBody>
          <a:bodyPr anchor="ctr">
            <a:normAutofit/>
          </a:bodyPr>
          <a:lstStyle/>
          <a:p>
            <a:r>
              <a:rPr lang="en-US" altLang="zh-CN" sz="6600" dirty="0" smtClean="0">
                <a:latin typeface="Arial" panose="020B0604020202020204" pitchFamily="34" charset="0"/>
                <a:cs typeface="Arial" panose="020B0604020202020204" pitchFamily="34" charset="0"/>
              </a:rPr>
              <a:t>Digital Imaging and Design</a:t>
            </a:r>
            <a:endParaRPr lang="zh-CN" altLang="zh-CN" sz="6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547745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normAutofit/>
          </a:bodyPr>
          <a:lstStyle/>
          <a:p>
            <a:r>
              <a:rPr lang="en-US" altLang="zh-CN" b="1" dirty="0">
                <a:latin typeface="Arial" panose="020B0604020202020204" pitchFamily="34" charset="0"/>
                <a:ea typeface="宋体" pitchFamily="2" charset="-122"/>
                <a:cs typeface="Arial" panose="020B0604020202020204" pitchFamily="34" charset="0"/>
              </a:rPr>
              <a:t>Attendance</a:t>
            </a:r>
            <a:r>
              <a:rPr lang="en-US" altLang="zh-CN" dirty="0">
                <a:latin typeface="Arial" panose="020B0604020202020204" pitchFamily="34" charset="0"/>
                <a:ea typeface="宋体" pitchFamily="2" charset="-122"/>
                <a:cs typeface="Arial" panose="020B0604020202020204" pitchFamily="34" charset="0"/>
              </a:rPr>
              <a:t> </a:t>
            </a:r>
            <a:endParaRPr lang="zh-CN" altLang="en-US">
              <a:latin typeface="Arial" panose="020B0604020202020204" pitchFamily="34" charset="0"/>
              <a:ea typeface="宋体" pitchFamily="2" charset="-122"/>
              <a:cs typeface="Arial" panose="020B0604020202020204" pitchFamily="34" charset="0"/>
            </a:endParaRPr>
          </a:p>
        </p:txBody>
      </p:sp>
      <p:sp>
        <p:nvSpPr>
          <p:cNvPr id="58371" name="Rectangle 3"/>
          <p:cNvSpPr>
            <a:spLocks noChangeArrowheads="1"/>
          </p:cNvSpPr>
          <p:nvPr/>
        </p:nvSpPr>
        <p:spPr bwMode="auto">
          <a:xfrm>
            <a:off x="1417110" y="2994928"/>
            <a:ext cx="9393766" cy="1815882"/>
          </a:xfrm>
          <a:prstGeom prst="rect">
            <a:avLst/>
          </a:prstGeom>
          <a:noFill/>
          <a:ln w="9525">
            <a:noFill/>
            <a:miter lim="800000"/>
            <a:headEnd/>
            <a:tailEnd/>
          </a:ln>
          <a:effectLst/>
        </p:spPr>
        <p:txBody>
          <a:bodyPr wrap="square" anchor="ctr">
            <a:spAutoFit/>
          </a:bodyPr>
          <a:lstStyle/>
          <a:p>
            <a:pPr algn="just"/>
            <a:r>
              <a:rPr lang="en-US" altLang="zh-CN" sz="2800" b="1" dirty="0">
                <a:latin typeface="Arial" panose="020B0604020202020204" pitchFamily="34" charset="0"/>
                <a:ea typeface="宋体" pitchFamily="2" charset="-122"/>
                <a:cs typeface="Arial" panose="020B0604020202020204" pitchFamily="34" charset="0"/>
              </a:rPr>
              <a:t>You should obtain any missed lecture notes from a classmate and contact the instructor about any assignment. It is your responsibility to explain your absence to the instructor. </a:t>
            </a:r>
            <a:endParaRPr lang="ru-RU" altLang="zh-CN" sz="2800" b="1" dirty="0">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normAutofit/>
          </a:bodyPr>
          <a:lstStyle/>
          <a:p>
            <a:r>
              <a:rPr lang="en-US" altLang="zh-CN" b="1" dirty="0">
                <a:latin typeface="Arial" panose="020B0604020202020204" pitchFamily="34" charset="0"/>
                <a:ea typeface="宋体" pitchFamily="2" charset="-122"/>
                <a:cs typeface="Arial" panose="020B0604020202020204" pitchFamily="34" charset="0"/>
              </a:rPr>
              <a:t>Attendance</a:t>
            </a:r>
            <a:r>
              <a:rPr lang="en-US" altLang="zh-CN" dirty="0">
                <a:latin typeface="Arial" panose="020B0604020202020204" pitchFamily="34" charset="0"/>
                <a:ea typeface="宋体" pitchFamily="2" charset="-122"/>
                <a:cs typeface="Arial" panose="020B0604020202020204" pitchFamily="34" charset="0"/>
              </a:rPr>
              <a:t> </a:t>
            </a:r>
            <a:endParaRPr lang="zh-CN" altLang="en-US">
              <a:latin typeface="Arial" panose="020B0604020202020204" pitchFamily="34" charset="0"/>
              <a:ea typeface="宋体" pitchFamily="2" charset="-122"/>
              <a:cs typeface="Arial" panose="020B0604020202020204" pitchFamily="34" charset="0"/>
            </a:endParaRPr>
          </a:p>
        </p:txBody>
      </p:sp>
      <p:sp>
        <p:nvSpPr>
          <p:cNvPr id="59395" name="Rectangle 3"/>
          <p:cNvSpPr>
            <a:spLocks noChangeArrowheads="1"/>
          </p:cNvSpPr>
          <p:nvPr/>
        </p:nvSpPr>
        <p:spPr bwMode="auto">
          <a:xfrm>
            <a:off x="719667" y="2744224"/>
            <a:ext cx="10847917" cy="2677656"/>
          </a:xfrm>
          <a:prstGeom prst="rect">
            <a:avLst/>
          </a:prstGeom>
          <a:noFill/>
          <a:ln w="9525">
            <a:noFill/>
            <a:miter lim="800000"/>
            <a:headEnd/>
            <a:tailEnd/>
          </a:ln>
          <a:effectLst/>
        </p:spPr>
        <p:txBody>
          <a:bodyPr anchor="ctr">
            <a:spAutoFit/>
          </a:bodyPr>
          <a:lstStyle/>
          <a:p>
            <a:pPr algn="just"/>
            <a:r>
              <a:rPr lang="en-US" altLang="zh-CN" sz="2800" b="1" dirty="0">
                <a:latin typeface="Arial" panose="020B0604020202020204" pitchFamily="34" charset="0"/>
                <a:ea typeface="宋体" pitchFamily="2" charset="-122"/>
                <a:cs typeface="Arial" panose="020B0604020202020204" pitchFamily="34" charset="0"/>
              </a:rPr>
              <a:t>Students are expected to arrive on time for all classes. Any student arriving after the scheduled beginning time for class will be considered late and three such occurrences equal one absence for the course. Students arriving after </a:t>
            </a:r>
            <a:r>
              <a:rPr lang="en-US" altLang="zh-CN" sz="2800" b="1" dirty="0">
                <a:solidFill>
                  <a:srgbClr val="FF0000"/>
                </a:solidFill>
                <a:latin typeface="Arial" panose="020B0604020202020204" pitchFamily="34" charset="0"/>
                <a:ea typeface="宋体" pitchFamily="2" charset="-122"/>
                <a:cs typeface="Arial" panose="020B0604020202020204" pitchFamily="34" charset="0"/>
              </a:rPr>
              <a:t>15 minutes late</a:t>
            </a:r>
            <a:r>
              <a:rPr lang="en-US" altLang="zh-CN" sz="2800" b="1" dirty="0">
                <a:latin typeface="Arial" panose="020B0604020202020204" pitchFamily="34" charset="0"/>
                <a:ea typeface="宋体" pitchFamily="2" charset="-122"/>
                <a:cs typeface="Arial" panose="020B0604020202020204" pitchFamily="34" charset="0"/>
              </a:rPr>
              <a:t> will be counted as absent even if they attend the remainder of the class session.</a:t>
            </a:r>
            <a:r>
              <a:rPr lang="en-US" altLang="zh-CN" sz="2800" dirty="0">
                <a:latin typeface="Arial" panose="020B0604020202020204" pitchFamily="34" charset="0"/>
                <a:ea typeface="宋体" pitchFamily="2" charset="-122"/>
                <a:cs typeface="Arial" panose="020B0604020202020204" pitchFamily="34" charset="0"/>
              </a:rPr>
              <a:t> </a:t>
            </a:r>
            <a:endParaRPr lang="ru-RU" altLang="zh-CN" sz="2800" dirty="0">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lstStyle/>
          <a:p>
            <a:r>
              <a:rPr lang="en-US" altLang="zh-CN" b="1" dirty="0">
                <a:latin typeface="Arial" panose="020B0604020202020204" pitchFamily="34" charset="0"/>
                <a:ea typeface="宋体" pitchFamily="2" charset="-122"/>
                <a:cs typeface="Arial" panose="020B0604020202020204" pitchFamily="34" charset="0"/>
              </a:rPr>
              <a:t>Late Assignments</a:t>
            </a:r>
            <a:r>
              <a:rPr lang="en-US" altLang="zh-CN" dirty="0">
                <a:latin typeface="Arial" panose="020B0604020202020204" pitchFamily="34" charset="0"/>
                <a:ea typeface="宋体" pitchFamily="2" charset="-122"/>
                <a:cs typeface="Arial" panose="020B0604020202020204" pitchFamily="34" charset="0"/>
              </a:rPr>
              <a:t> </a:t>
            </a:r>
            <a:endParaRPr lang="zh-CN" altLang="en-US" dirty="0">
              <a:latin typeface="Arial" panose="020B0604020202020204" pitchFamily="34" charset="0"/>
              <a:ea typeface="宋体" pitchFamily="2" charset="-122"/>
              <a:cs typeface="Arial" panose="020B0604020202020204" pitchFamily="34" charset="0"/>
            </a:endParaRPr>
          </a:p>
        </p:txBody>
      </p:sp>
      <p:sp>
        <p:nvSpPr>
          <p:cNvPr id="60420" name="Rectangle 4"/>
          <p:cNvSpPr>
            <a:spLocks noChangeArrowheads="1"/>
          </p:cNvSpPr>
          <p:nvPr/>
        </p:nvSpPr>
        <p:spPr bwMode="auto">
          <a:xfrm>
            <a:off x="912284" y="2803179"/>
            <a:ext cx="10369549" cy="1384995"/>
          </a:xfrm>
          <a:prstGeom prst="rect">
            <a:avLst/>
          </a:prstGeom>
          <a:noFill/>
          <a:ln w="9525">
            <a:noFill/>
            <a:miter lim="800000"/>
            <a:headEnd/>
            <a:tailEnd/>
          </a:ln>
          <a:effectLst/>
        </p:spPr>
        <p:txBody>
          <a:bodyPr anchor="ctr">
            <a:spAutoFit/>
          </a:bodyPr>
          <a:lstStyle/>
          <a:p>
            <a:pPr algn="just"/>
            <a:r>
              <a:rPr lang="en-US" altLang="zh-CN" sz="2800" b="1" dirty="0">
                <a:latin typeface="Arial" panose="020B0604020202020204" pitchFamily="34" charset="0"/>
                <a:ea typeface="宋体" pitchFamily="2" charset="-122"/>
                <a:cs typeface="Arial" panose="020B0604020202020204" pitchFamily="34" charset="0"/>
              </a:rPr>
              <a:t>If an assignment is turned in late </a:t>
            </a:r>
            <a:r>
              <a:rPr lang="en-US" altLang="zh-CN" sz="2800" b="1" dirty="0">
                <a:solidFill>
                  <a:srgbClr val="FF0000"/>
                </a:solidFill>
                <a:latin typeface="Arial" panose="020B0604020202020204" pitchFamily="34" charset="0"/>
                <a:ea typeface="宋体" pitchFamily="2" charset="-122"/>
                <a:cs typeface="Arial" panose="020B0604020202020204" pitchFamily="34" charset="0"/>
              </a:rPr>
              <a:t>10%</a:t>
            </a:r>
            <a:r>
              <a:rPr lang="en-US" altLang="zh-CN" sz="2800" b="1" dirty="0">
                <a:latin typeface="Arial" panose="020B0604020202020204" pitchFamily="34" charset="0"/>
                <a:ea typeface="宋体" pitchFamily="2" charset="-122"/>
                <a:cs typeface="Arial" panose="020B0604020202020204" pitchFamily="34" charset="0"/>
              </a:rPr>
              <a:t> of the total score will be deducted per day. If an assignment is more than 3 days late it will receive an automatic </a:t>
            </a:r>
            <a:r>
              <a:rPr lang="en-US" altLang="zh-CN" sz="2800" b="1" dirty="0">
                <a:solidFill>
                  <a:srgbClr val="FF0000"/>
                </a:solidFill>
                <a:latin typeface="Arial" panose="020B0604020202020204" pitchFamily="34" charset="0"/>
                <a:ea typeface="宋体" pitchFamily="2" charset="-122"/>
                <a:cs typeface="Arial" panose="020B0604020202020204" pitchFamily="34" charset="0"/>
              </a:rPr>
              <a:t>“0”</a:t>
            </a:r>
            <a:r>
              <a:rPr lang="en-US" altLang="zh-CN" sz="2800" b="1" dirty="0">
                <a:latin typeface="Arial" panose="020B0604020202020204" pitchFamily="34" charset="0"/>
                <a:ea typeface="宋体" pitchFamily="2" charset="-122"/>
                <a:cs typeface="Arial" panose="020B0604020202020204" pitchFamily="34" charset="0"/>
              </a:rPr>
              <a:t>.</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normAutofit/>
          </a:bodyPr>
          <a:lstStyle/>
          <a:p>
            <a:r>
              <a:rPr lang="en-US" altLang="zh-CN" b="1" dirty="0" smtClean="0">
                <a:latin typeface="Arial" panose="020B0604020202020204" pitchFamily="34" charset="0"/>
                <a:ea typeface="宋体" pitchFamily="2" charset="-122"/>
                <a:cs typeface="Arial" panose="020B0604020202020204" pitchFamily="34" charset="0"/>
              </a:rPr>
              <a:t>Grading  </a:t>
            </a:r>
            <a:endParaRPr lang="zh-CN" altLang="en-US" b="1" dirty="0">
              <a:latin typeface="Arial" panose="020B0604020202020204" pitchFamily="34" charset="0"/>
              <a:ea typeface="宋体" pitchFamily="2" charset="-122"/>
              <a:cs typeface="Arial" panose="020B0604020202020204" pitchFamily="34" charset="0"/>
            </a:endParaRPr>
          </a:p>
        </p:txBody>
      </p:sp>
      <p:sp>
        <p:nvSpPr>
          <p:cNvPr id="62467" name="Rectangle 3"/>
          <p:cNvSpPr>
            <a:spLocks noGrp="1" noChangeArrowheads="1"/>
          </p:cNvSpPr>
          <p:nvPr>
            <p:ph idx="1"/>
          </p:nvPr>
        </p:nvSpPr>
        <p:spPr>
          <a:xfrm>
            <a:off x="818712" y="2384005"/>
            <a:ext cx="10554574" cy="3636511"/>
          </a:xfrm>
        </p:spPr>
        <p:txBody>
          <a:bodyPr>
            <a:noAutofit/>
          </a:bodyPr>
          <a:lstStyle/>
          <a:p>
            <a:pPr lvl="1"/>
            <a:r>
              <a:rPr lang="en-US" altLang="zh-CN" sz="2800" dirty="0" smtClean="0">
                <a:latin typeface="Arial" panose="020B0604020202020204" pitchFamily="34" charset="0"/>
                <a:cs typeface="Arial" panose="020B0604020202020204" pitchFamily="34" charset="0"/>
              </a:rPr>
              <a:t>In-class Participation			10%</a:t>
            </a:r>
          </a:p>
          <a:p>
            <a:pPr lvl="1"/>
            <a:r>
              <a:rPr lang="en-US" altLang="zh-CN" sz="2800" dirty="0" smtClean="0">
                <a:latin typeface="Arial" panose="020B0604020202020204" pitchFamily="34" charset="0"/>
                <a:cs typeface="Arial" panose="020B0604020202020204" pitchFamily="34" charset="0"/>
              </a:rPr>
              <a:t>Assignments x 5				50%</a:t>
            </a:r>
          </a:p>
          <a:p>
            <a:pPr lvl="1"/>
            <a:r>
              <a:rPr lang="en-US" altLang="zh-CN" sz="2800" dirty="0" smtClean="0">
                <a:latin typeface="Arial" panose="020B0604020202020204" pitchFamily="34" charset="0"/>
                <a:cs typeface="Arial" panose="020B0604020202020204" pitchFamily="34" charset="0"/>
              </a:rPr>
              <a:t>Group presentation 			20%</a:t>
            </a:r>
          </a:p>
          <a:p>
            <a:pPr lvl="1"/>
            <a:r>
              <a:rPr lang="en-US" altLang="zh-CN" sz="2800" dirty="0" smtClean="0">
                <a:latin typeface="Arial" panose="020B0604020202020204" pitchFamily="34" charset="0"/>
                <a:cs typeface="Arial" panose="020B0604020202020204" pitchFamily="34" charset="0"/>
              </a:rPr>
              <a:t>Final Project 					20%</a:t>
            </a:r>
            <a:br>
              <a:rPr lang="en-US" altLang="zh-CN" sz="2800" dirty="0" smtClean="0">
                <a:latin typeface="Arial" panose="020B0604020202020204" pitchFamily="34" charset="0"/>
                <a:cs typeface="Arial" panose="020B0604020202020204" pitchFamily="34" charset="0"/>
              </a:rPr>
            </a:br>
            <a:r>
              <a:rPr lang="en-US" altLang="zh-CN" sz="2800" dirty="0" smtClean="0">
                <a:latin typeface="Arial" panose="020B0604020202020204" pitchFamily="34" charset="0"/>
                <a:ea typeface="宋体" pitchFamily="2" charset="-122"/>
                <a:cs typeface="Arial" panose="020B0604020202020204" pitchFamily="34" charset="0"/>
              </a:rPr>
              <a:t>				</a:t>
            </a:r>
            <a:endParaRPr lang="zh-CN" altLang="en-US" sz="2800" dirty="0">
              <a:latin typeface="Arial" panose="020B0604020202020204" pitchFamily="34" charset="0"/>
              <a:ea typeface="宋体" pitchFamily="2" charset="-122"/>
              <a:cs typeface="Arial" panose="020B0604020202020204" pitchFamily="34"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Arial" panose="020B0604020202020204" pitchFamily="34" charset="0"/>
                <a:cs typeface="Arial" panose="020B0604020202020204" pitchFamily="34" charset="0"/>
              </a:rPr>
              <a:t>Assignments </a:t>
            </a:r>
            <a:endParaRPr lang="zh-CN" altLang="en-US" dirty="0">
              <a:latin typeface="Arial" panose="020B0604020202020204" pitchFamily="34" charset="0"/>
              <a:cs typeface="Arial" panose="020B0604020202020204" pitchFamily="34" charset="0"/>
            </a:endParaRPr>
          </a:p>
        </p:txBody>
      </p:sp>
      <p:sp>
        <p:nvSpPr>
          <p:cNvPr id="3" name="内容占位符 2"/>
          <p:cNvSpPr>
            <a:spLocks noGrp="1"/>
          </p:cNvSpPr>
          <p:nvPr>
            <p:ph idx="1"/>
          </p:nvPr>
        </p:nvSpPr>
        <p:spPr>
          <a:xfrm>
            <a:off x="818712" y="2810131"/>
            <a:ext cx="10554574" cy="3636511"/>
          </a:xfrm>
        </p:spPr>
        <p:txBody>
          <a:bodyPr>
            <a:normAutofit/>
          </a:bodyPr>
          <a:lstStyle/>
          <a:p>
            <a:r>
              <a:rPr lang="en-US" altLang="zh-CN" sz="3200" dirty="0" smtClean="0">
                <a:latin typeface="Arial" panose="020B0604020202020204" pitchFamily="34" charset="0"/>
                <a:ea typeface="宋体" charset="-122"/>
                <a:cs typeface="Arial" panose="020B0604020202020204" pitchFamily="34" charset="0"/>
              </a:rPr>
              <a:t>Color squares solutions</a:t>
            </a:r>
          </a:p>
          <a:p>
            <a:r>
              <a:rPr lang="en-US" altLang="zh-CN" sz="3200" dirty="0" smtClean="0">
                <a:latin typeface="Arial" panose="020B0604020202020204" pitchFamily="34" charset="0"/>
                <a:ea typeface="宋体" charset="-122"/>
                <a:cs typeface="Arial" panose="020B0604020202020204" pitchFamily="34" charset="0"/>
              </a:rPr>
              <a:t>Creative words play</a:t>
            </a:r>
          </a:p>
          <a:p>
            <a:r>
              <a:rPr lang="en-US" altLang="zh-CN" sz="3200" dirty="0" smtClean="0">
                <a:latin typeface="Arial" panose="020B0604020202020204" pitchFamily="34" charset="0"/>
                <a:ea typeface="宋体" charset="-122"/>
                <a:cs typeface="Arial" panose="020B0604020202020204" pitchFamily="34" charset="0"/>
              </a:rPr>
              <a:t>Illustration with color matching </a:t>
            </a:r>
          </a:p>
          <a:p>
            <a:r>
              <a:rPr lang="en-US" altLang="zh-CN" sz="3200" dirty="0" smtClean="0">
                <a:latin typeface="Arial" panose="020B0604020202020204" pitchFamily="34" charset="0"/>
                <a:ea typeface="宋体" charset="-122"/>
                <a:cs typeface="Arial" panose="020B0604020202020204" pitchFamily="34" charset="0"/>
              </a:rPr>
              <a:t>Logo re-design</a:t>
            </a:r>
          </a:p>
          <a:p>
            <a:r>
              <a:rPr lang="en-US" altLang="zh-CN" sz="3200" dirty="0" smtClean="0">
                <a:latin typeface="Arial" panose="020B0604020202020204" pitchFamily="34" charset="0"/>
                <a:ea typeface="宋体" charset="-122"/>
                <a:cs typeface="Arial" panose="020B0604020202020204" pitchFamily="34" charset="0"/>
              </a:rPr>
              <a:t>Magazine front cover design</a:t>
            </a:r>
          </a:p>
          <a:p>
            <a:endParaRPr lang="en-US" altLang="zh-CN" sz="3200" dirty="0" smtClean="0">
              <a:latin typeface="Arial" panose="020B0604020202020204" pitchFamily="34" charset="0"/>
              <a:ea typeface="宋体" charset="-122"/>
              <a:cs typeface="Arial" panose="020B0604020202020204" pitchFamily="34" charset="0"/>
            </a:endParaRPr>
          </a:p>
          <a:p>
            <a:endParaRPr lang="zh-CN" altLang="en-US" sz="3200" dirty="0">
              <a:latin typeface="Arial" panose="020B0604020202020204" pitchFamily="34" charset="0"/>
              <a:cs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Arial" panose="020B0604020202020204" pitchFamily="34" charset="0"/>
                <a:cs typeface="Arial" panose="020B0604020202020204" pitchFamily="34" charset="0"/>
              </a:rPr>
              <a:t>Final project</a:t>
            </a:r>
            <a:endParaRPr lang="zh-CN" altLang="en-US" dirty="0">
              <a:latin typeface="Arial" panose="020B0604020202020204" pitchFamily="34" charset="0"/>
              <a:cs typeface="Arial" panose="020B0604020202020204" pitchFamily="34" charset="0"/>
            </a:endParaRPr>
          </a:p>
        </p:txBody>
      </p:sp>
      <p:sp>
        <p:nvSpPr>
          <p:cNvPr id="3" name="内容占位符 2"/>
          <p:cNvSpPr>
            <a:spLocks noGrp="1"/>
          </p:cNvSpPr>
          <p:nvPr>
            <p:ph idx="1"/>
          </p:nvPr>
        </p:nvSpPr>
        <p:spPr/>
        <p:txBody>
          <a:bodyPr>
            <a:normAutofit/>
          </a:bodyPr>
          <a:lstStyle/>
          <a:p>
            <a:r>
              <a:rPr lang="en-US" altLang="zh-CN" sz="3200" dirty="0" smtClean="0">
                <a:latin typeface="Arial" panose="020B0604020202020204" pitchFamily="34" charset="0"/>
                <a:cs typeface="Arial" panose="020B0604020202020204" pitchFamily="34" charset="0"/>
              </a:rPr>
              <a:t>Poster design X 2</a:t>
            </a:r>
            <a:endParaRPr lang="zh-CN" altLang="en-US" sz="3200" dirty="0">
              <a:latin typeface="Arial" panose="020B0604020202020204" pitchFamily="34" charset="0"/>
              <a:cs typeface="Arial" panose="020B06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latin typeface="Arial" panose="020B0604020202020204" pitchFamily="34" charset="0"/>
                <a:cs typeface="Arial" panose="020B0604020202020204" pitchFamily="34" charset="0"/>
              </a:rPr>
              <a:t>Example of assignment</a:t>
            </a:r>
            <a:endParaRPr lang="zh-CN" altLang="en-US" dirty="0">
              <a:latin typeface="Arial" panose="020B0604020202020204" pitchFamily="34" charset="0"/>
              <a:cs typeface="Arial" panose="020B0604020202020204" pitchFamily="34"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69938" y="2222499"/>
            <a:ext cx="5850690" cy="4120111"/>
          </a:xfrm>
        </p:spPr>
      </p:pic>
    </p:spTree>
    <p:extLst>
      <p:ext uri="{BB962C8B-B14F-4D97-AF65-F5344CB8AC3E}">
        <p14:creationId xmlns:p14="http://schemas.microsoft.com/office/powerpoint/2010/main" val="1234635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latin typeface="Arial" panose="020B0604020202020204" pitchFamily="34" charset="0"/>
                <a:cs typeface="Arial" panose="020B0604020202020204" pitchFamily="34" charset="0"/>
              </a:rPr>
              <a:t>Example of assignment</a:t>
            </a:r>
            <a:endParaRPr lang="zh-CN" altLang="en-US" dirty="0">
              <a:latin typeface="Arial" panose="020B0604020202020204" pitchFamily="34" charset="0"/>
              <a:cs typeface="Arial" panose="020B0604020202020204" pitchFamily="34" charset="0"/>
            </a:endParaRPr>
          </a:p>
        </p:txBody>
      </p:sp>
      <p:pic>
        <p:nvPicPr>
          <p:cNvPr id="7" name="Content Placeholder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144" y="2222500"/>
            <a:ext cx="5522242" cy="3903980"/>
          </a:xfrm>
        </p:spPr>
      </p:pic>
      <p:pic>
        <p:nvPicPr>
          <p:cNvPr id="8" name="Content Placeholder 7"/>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306887" y="2222499"/>
            <a:ext cx="2765003" cy="3909565"/>
          </a:xfrm>
        </p:spPr>
      </p:pic>
    </p:spTree>
    <p:extLst>
      <p:ext uri="{BB962C8B-B14F-4D97-AF65-F5344CB8AC3E}">
        <p14:creationId xmlns:p14="http://schemas.microsoft.com/office/powerpoint/2010/main" val="18384160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latin typeface="Arial" panose="020B0604020202020204" pitchFamily="34" charset="0"/>
                <a:cs typeface="Arial" panose="020B0604020202020204" pitchFamily="34" charset="0"/>
              </a:rPr>
              <a:t>Example of assignment</a:t>
            </a:r>
            <a:endParaRPr lang="zh-CN" altLang="en-US" dirty="0">
              <a:latin typeface="Arial" panose="020B0604020202020204" pitchFamily="34" charset="0"/>
              <a:cs typeface="Arial" panose="020B0604020202020204" pitchFamily="34" charset="0"/>
            </a:endParaRPr>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528907" y="2563323"/>
            <a:ext cx="5732713" cy="3321114"/>
          </a:xfrm>
        </p:spPr>
      </p:pic>
      <p:pic>
        <p:nvPicPr>
          <p:cNvPr id="6"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71600" y="2563322"/>
            <a:ext cx="4692393" cy="3319989"/>
          </a:xfrm>
        </p:spPr>
      </p:pic>
    </p:spTree>
    <p:extLst>
      <p:ext uri="{BB962C8B-B14F-4D97-AF65-F5344CB8AC3E}">
        <p14:creationId xmlns:p14="http://schemas.microsoft.com/office/powerpoint/2010/main" val="19496471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latin typeface="Arial" panose="020B0604020202020204" pitchFamily="34" charset="0"/>
                <a:cs typeface="Arial" panose="020B0604020202020204" pitchFamily="34" charset="0"/>
              </a:rPr>
              <a:t>Example of assignment</a:t>
            </a:r>
            <a:endParaRPr lang="zh-CN" altLang="en-US" dirty="0">
              <a:latin typeface="Arial" panose="020B0604020202020204" pitchFamily="34" charset="0"/>
              <a:cs typeface="Arial" panose="020B0604020202020204" pitchFamily="34" charset="0"/>
            </a:endParaRPr>
          </a:p>
        </p:txBody>
      </p:sp>
      <p:pic>
        <p:nvPicPr>
          <p:cNvPr id="7" name="Content Placeholder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9181" y="2222500"/>
            <a:ext cx="5144713" cy="3638550"/>
          </a:xfrm>
        </p:spPr>
      </p:pic>
      <p:pic>
        <p:nvPicPr>
          <p:cNvPr id="8" name="Content Placeholder 7"/>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215041" y="2222500"/>
            <a:ext cx="5140367" cy="3638550"/>
          </a:xfrm>
        </p:spPr>
      </p:pic>
    </p:spTree>
    <p:extLst>
      <p:ext uri="{BB962C8B-B14F-4D97-AF65-F5344CB8AC3E}">
        <p14:creationId xmlns:p14="http://schemas.microsoft.com/office/powerpoint/2010/main" val="26016869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altLang="zh-CN" dirty="0" smtClean="0">
                <a:solidFill>
                  <a:schemeClr val="tx1"/>
                </a:solidFill>
                <a:latin typeface="Arial" pitchFamily="34" charset="0"/>
                <a:cs typeface="Arial" pitchFamily="34" charset="0"/>
              </a:rPr>
              <a:t>Instructor's contact info</a:t>
            </a:r>
            <a:endParaRPr lang="en-US" altLang="zh-CN" b="1" dirty="0">
              <a:solidFill>
                <a:schemeClr val="tx1"/>
              </a:solidFill>
              <a:ea typeface="宋体" pitchFamily="2" charset="-122"/>
            </a:endParaRPr>
          </a:p>
        </p:txBody>
      </p:sp>
      <p:sp>
        <p:nvSpPr>
          <p:cNvPr id="44035" name="Rectangle 3"/>
          <p:cNvSpPr>
            <a:spLocks noGrp="1" noChangeArrowheads="1"/>
          </p:cNvSpPr>
          <p:nvPr>
            <p:ph idx="1"/>
          </p:nvPr>
        </p:nvSpPr>
        <p:spPr>
          <a:xfrm>
            <a:off x="818712" y="2746163"/>
            <a:ext cx="10554574" cy="2606888"/>
          </a:xfrm>
        </p:spPr>
        <p:txBody>
          <a:bodyPr>
            <a:normAutofit fontScale="92500" lnSpcReduction="20000"/>
          </a:bodyPr>
          <a:lstStyle/>
          <a:p>
            <a:pPr>
              <a:buNone/>
            </a:pPr>
            <a:endParaRPr lang="zh-CN" altLang="zh-CN" sz="3200" dirty="0" smtClean="0">
              <a:latin typeface="Arial" pitchFamily="34" charset="0"/>
              <a:cs typeface="Arial" pitchFamily="34" charset="0"/>
            </a:endParaRPr>
          </a:p>
          <a:p>
            <a:r>
              <a:rPr lang="en-US" altLang="zh-CN" sz="3200" dirty="0" smtClean="0">
                <a:latin typeface="Arial" pitchFamily="34" charset="0"/>
                <a:cs typeface="Arial" pitchFamily="34" charset="0"/>
              </a:rPr>
              <a:t>Office: CC505</a:t>
            </a:r>
            <a:endParaRPr lang="zh-CN" altLang="zh-CN" sz="3200" dirty="0" smtClean="0">
              <a:latin typeface="Arial" pitchFamily="34" charset="0"/>
              <a:cs typeface="Arial" pitchFamily="34" charset="0"/>
            </a:endParaRPr>
          </a:p>
          <a:p>
            <a:r>
              <a:rPr lang="en-US" altLang="zh-CN" sz="3200" dirty="0" smtClean="0">
                <a:latin typeface="Arial" pitchFamily="34" charset="0"/>
                <a:cs typeface="Arial" pitchFamily="34" charset="0"/>
              </a:rPr>
              <a:t>Email: janeyhuang@uic.edu.cn</a:t>
            </a:r>
          </a:p>
          <a:p>
            <a:r>
              <a:rPr lang="en-US" altLang="zh-CN" sz="3200" dirty="0" smtClean="0">
                <a:latin typeface="Arial" pitchFamily="34" charset="0"/>
                <a:cs typeface="Arial" pitchFamily="34" charset="0"/>
              </a:rPr>
              <a:t>Student Consultation: Wednesday 1-3 pm (please make appointment via email for confirmation) 	</a:t>
            </a:r>
            <a:endParaRPr lang="zh-CN" altLang="zh-CN" sz="3200" dirty="0" smtClean="0">
              <a:latin typeface="Arial" pitchFamily="34" charset="0"/>
              <a:cs typeface="Arial" pitchFamily="34" charset="0"/>
            </a:endParaRPr>
          </a:p>
          <a:p>
            <a:endParaRPr lang="zh-CN" altLang="en-US" sz="3200" dirty="0" smtClean="0">
              <a:latin typeface="Arial" pitchFamily="34" charset="0"/>
              <a:cs typeface="Arial" pitchFamily="34" charset="0"/>
            </a:endParaRPr>
          </a:p>
          <a:p>
            <a:endParaRPr lang="zh-CN" altLang="en-US" sz="3200" dirty="0" smtClean="0">
              <a:latin typeface="Arial" pitchFamily="34" charset="0"/>
              <a:cs typeface="Arial" pitchFamily="34" charset="0"/>
            </a:endParaRPr>
          </a:p>
          <a:p>
            <a:endParaRPr lang="zh-CN" altLang="en-US" sz="3200" dirty="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latin typeface="Arial" panose="020B0604020202020204" pitchFamily="34" charset="0"/>
                <a:cs typeface="Arial" panose="020B0604020202020204" pitchFamily="34" charset="0"/>
              </a:rPr>
              <a:t>Example of assignment</a:t>
            </a:r>
            <a:endParaRPr lang="zh-CN" altLang="en-US" dirty="0">
              <a:latin typeface="Arial" panose="020B0604020202020204" pitchFamily="34" charset="0"/>
              <a:cs typeface="Arial" panose="020B0604020202020204" pitchFamily="34" charset="0"/>
            </a:endParaRPr>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853820" y="2222499"/>
            <a:ext cx="3665831" cy="4281363"/>
          </a:xfrm>
        </p:spPr>
      </p:pic>
      <p:pic>
        <p:nvPicPr>
          <p:cNvPr id="6"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049193" y="2222499"/>
            <a:ext cx="3021624" cy="4275979"/>
          </a:xfrm>
        </p:spPr>
      </p:pic>
    </p:spTree>
    <p:extLst>
      <p:ext uri="{BB962C8B-B14F-4D97-AF65-F5344CB8AC3E}">
        <p14:creationId xmlns:p14="http://schemas.microsoft.com/office/powerpoint/2010/main" val="15373224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latin typeface="Arial" panose="020B0604020202020204" pitchFamily="34" charset="0"/>
                <a:cs typeface="Arial" panose="020B0604020202020204" pitchFamily="34" charset="0"/>
              </a:rPr>
              <a:t>Example of assignment</a:t>
            </a:r>
            <a:endParaRPr lang="zh-CN" altLang="en-US" dirty="0">
              <a:latin typeface="Arial" panose="020B0604020202020204" pitchFamily="34" charset="0"/>
              <a:cs typeface="Arial" panose="020B0604020202020204" pitchFamily="34" charset="0"/>
            </a:endParaRPr>
          </a:p>
        </p:txBody>
      </p:sp>
      <p:pic>
        <p:nvPicPr>
          <p:cNvPr id="7" name="Content Placeholder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125391" y="2222499"/>
            <a:ext cx="3053438" cy="4319137"/>
          </a:xfrm>
        </p:spPr>
      </p:pic>
      <p:pic>
        <p:nvPicPr>
          <p:cNvPr id="8" name="Content Placeholder 7"/>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015942" y="2222499"/>
            <a:ext cx="3056769" cy="4319349"/>
          </a:xfrm>
        </p:spPr>
      </p:pic>
    </p:spTree>
    <p:extLst>
      <p:ext uri="{BB962C8B-B14F-4D97-AF65-F5344CB8AC3E}">
        <p14:creationId xmlns:p14="http://schemas.microsoft.com/office/powerpoint/2010/main" val="4019370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latin typeface="Arial" panose="020B0604020202020204" pitchFamily="34" charset="0"/>
                <a:cs typeface="Arial" panose="020B0604020202020204" pitchFamily="34" charset="0"/>
              </a:rPr>
              <a:t>Example of assignment</a:t>
            </a:r>
            <a:endParaRPr lang="zh-CN" altLang="en-US" dirty="0">
              <a:latin typeface="Arial" panose="020B0604020202020204" pitchFamily="34" charset="0"/>
              <a:cs typeface="Arial" panose="020B0604020202020204" pitchFamily="34" charset="0"/>
            </a:endParaRPr>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124871" y="2222500"/>
            <a:ext cx="3019733" cy="4269740"/>
          </a:xfrm>
        </p:spPr>
      </p:pic>
      <p:pic>
        <p:nvPicPr>
          <p:cNvPr id="6"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049193" y="2222499"/>
            <a:ext cx="3022697" cy="4273931"/>
          </a:xfrm>
        </p:spPr>
      </p:pic>
    </p:spTree>
    <p:extLst>
      <p:ext uri="{BB962C8B-B14F-4D97-AF65-F5344CB8AC3E}">
        <p14:creationId xmlns:p14="http://schemas.microsoft.com/office/powerpoint/2010/main" val="81090863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Arial" pitchFamily="34" charset="0"/>
                <a:cs typeface="Arial" pitchFamily="34" charset="0"/>
              </a:rPr>
              <a:t>Group presentation: </a:t>
            </a:r>
            <a:br>
              <a:rPr lang="en-US" altLang="zh-CN" dirty="0" smtClean="0">
                <a:latin typeface="Arial" pitchFamily="34" charset="0"/>
                <a:cs typeface="Arial" pitchFamily="34" charset="0"/>
              </a:rPr>
            </a:br>
            <a:r>
              <a:rPr lang="en-US" altLang="zh-CN" dirty="0" smtClean="0">
                <a:latin typeface="Arial" pitchFamily="34" charset="0"/>
                <a:cs typeface="Arial" pitchFamily="34" charset="0"/>
              </a:rPr>
              <a:t>Understanding Color Psychology</a:t>
            </a:r>
            <a:endParaRPr lang="zh-CN" altLang="en-US" dirty="0">
              <a:latin typeface="Arial" panose="020B0604020202020204" pitchFamily="34" charset="0"/>
              <a:cs typeface="Arial" panose="020B0604020202020204" pitchFamily="34" charset="0"/>
            </a:endParaRPr>
          </a:p>
        </p:txBody>
      </p:sp>
      <p:sp>
        <p:nvSpPr>
          <p:cNvPr id="4" name="内容占位符 3"/>
          <p:cNvSpPr>
            <a:spLocks noGrp="1"/>
          </p:cNvSpPr>
          <p:nvPr>
            <p:ph sz="half" idx="1"/>
          </p:nvPr>
        </p:nvSpPr>
        <p:spPr>
          <a:xfrm>
            <a:off x="818712" y="2472659"/>
            <a:ext cx="5185873" cy="3638763"/>
          </a:xfrm>
        </p:spPr>
        <p:txBody>
          <a:bodyPr/>
          <a:lstStyle/>
          <a:p>
            <a:r>
              <a:rPr lang="en-US" altLang="zh-CN" sz="2800" dirty="0" smtClean="0">
                <a:latin typeface="Arial" pitchFamily="34" charset="0"/>
                <a:cs typeface="Arial" pitchFamily="34" charset="0"/>
              </a:rPr>
              <a:t>4</a:t>
            </a:r>
            <a:r>
              <a:rPr lang="en-US" altLang="zh-CN" sz="2800" dirty="0" smtClean="0">
                <a:latin typeface="Arial" pitchFamily="34" charset="0"/>
                <a:cs typeface="Arial" pitchFamily="34" charset="0"/>
              </a:rPr>
              <a:t>: Orange</a:t>
            </a:r>
          </a:p>
          <a:p>
            <a:r>
              <a:rPr lang="en-US" altLang="zh-CN" sz="2800" dirty="0" smtClean="0">
                <a:latin typeface="Arial" pitchFamily="34" charset="0"/>
                <a:cs typeface="Arial" pitchFamily="34" charset="0"/>
              </a:rPr>
              <a:t>5</a:t>
            </a:r>
            <a:r>
              <a:rPr lang="en-US" altLang="zh-CN" sz="2800" dirty="0" smtClean="0">
                <a:latin typeface="Arial" pitchFamily="34" charset="0"/>
                <a:cs typeface="Arial" pitchFamily="34" charset="0"/>
              </a:rPr>
              <a:t>: Yellow</a:t>
            </a:r>
          </a:p>
          <a:p>
            <a:r>
              <a:rPr lang="en-US" altLang="zh-CN" sz="2800" dirty="0" smtClean="0">
                <a:latin typeface="Arial" pitchFamily="34" charset="0"/>
                <a:cs typeface="Arial" pitchFamily="34" charset="0"/>
              </a:rPr>
              <a:t>6</a:t>
            </a:r>
            <a:r>
              <a:rPr lang="en-US" altLang="zh-CN" sz="2800" dirty="0" smtClean="0">
                <a:latin typeface="Arial" pitchFamily="34" charset="0"/>
                <a:cs typeface="Arial" pitchFamily="34" charset="0"/>
              </a:rPr>
              <a:t>: Green</a:t>
            </a:r>
          </a:p>
          <a:p>
            <a:r>
              <a:rPr lang="en-US" altLang="zh-CN" sz="2800" dirty="0" smtClean="0">
                <a:latin typeface="Arial" pitchFamily="34" charset="0"/>
                <a:cs typeface="Arial" pitchFamily="34" charset="0"/>
              </a:rPr>
              <a:t>7</a:t>
            </a:r>
            <a:r>
              <a:rPr lang="en-US" altLang="zh-CN" sz="2800" dirty="0" smtClean="0">
                <a:latin typeface="Arial" pitchFamily="34" charset="0"/>
                <a:cs typeface="Arial" pitchFamily="34" charset="0"/>
              </a:rPr>
              <a:t>: Blue</a:t>
            </a:r>
          </a:p>
          <a:p>
            <a:r>
              <a:rPr lang="en-US" altLang="zh-CN" sz="2800" dirty="0" smtClean="0">
                <a:latin typeface="Arial" pitchFamily="34" charset="0"/>
                <a:cs typeface="Arial" pitchFamily="34" charset="0"/>
              </a:rPr>
              <a:t>8</a:t>
            </a:r>
            <a:r>
              <a:rPr lang="en-US" altLang="zh-CN" sz="2800" dirty="0">
                <a:latin typeface="Arial" pitchFamily="34" charset="0"/>
                <a:cs typeface="Arial" pitchFamily="34" charset="0"/>
              </a:rPr>
              <a:t>: </a:t>
            </a:r>
            <a:r>
              <a:rPr lang="en-US" altLang="zh-CN" sz="2800" dirty="0" smtClean="0">
                <a:latin typeface="Arial" pitchFamily="34" charset="0"/>
                <a:cs typeface="Arial" pitchFamily="34" charset="0"/>
              </a:rPr>
              <a:t>Purple </a:t>
            </a:r>
            <a:endParaRPr lang="zh-CN" altLang="en-US" sz="2800" dirty="0" smtClean="0">
              <a:latin typeface="Arial" pitchFamily="34" charset="0"/>
              <a:cs typeface="Arial" pitchFamily="34" charset="0"/>
            </a:endParaRPr>
          </a:p>
          <a:p>
            <a:endParaRPr lang="zh-CN" altLang="en-US" sz="2800" dirty="0">
              <a:latin typeface="Arial" panose="020B0604020202020204" pitchFamily="34" charset="0"/>
              <a:cs typeface="Arial" panose="020B0604020202020204" pitchFamily="34" charset="0"/>
            </a:endParaRPr>
          </a:p>
        </p:txBody>
      </p:sp>
      <p:sp>
        <p:nvSpPr>
          <p:cNvPr id="5" name="内容占位符 4"/>
          <p:cNvSpPr>
            <a:spLocks noGrp="1"/>
          </p:cNvSpPr>
          <p:nvPr>
            <p:ph sz="half" idx="2"/>
          </p:nvPr>
        </p:nvSpPr>
        <p:spPr>
          <a:xfrm>
            <a:off x="6187415" y="2222274"/>
            <a:ext cx="5194583" cy="3638764"/>
          </a:xfrm>
        </p:spPr>
        <p:txBody>
          <a:bodyPr>
            <a:normAutofit/>
          </a:bodyPr>
          <a:lstStyle/>
          <a:p>
            <a:r>
              <a:rPr lang="en-US" altLang="zh-CN" sz="2800" dirty="0" smtClean="0">
                <a:latin typeface="Arial" pitchFamily="34" charset="0"/>
                <a:cs typeface="Arial" pitchFamily="34" charset="0"/>
              </a:rPr>
              <a:t>10</a:t>
            </a:r>
            <a:r>
              <a:rPr lang="en-US" altLang="zh-CN" sz="2800" dirty="0" smtClean="0">
                <a:latin typeface="Arial" pitchFamily="34" charset="0"/>
                <a:cs typeface="Arial" pitchFamily="34" charset="0"/>
              </a:rPr>
              <a:t>: Black</a:t>
            </a:r>
          </a:p>
          <a:p>
            <a:r>
              <a:rPr lang="en-US" altLang="zh-CN" sz="2800" dirty="0" smtClean="0">
                <a:latin typeface="Arial" pitchFamily="34" charset="0"/>
                <a:cs typeface="Arial" pitchFamily="34" charset="0"/>
              </a:rPr>
              <a:t>11</a:t>
            </a:r>
            <a:r>
              <a:rPr lang="en-US" altLang="zh-CN" sz="2800" dirty="0" smtClean="0">
                <a:latin typeface="Arial" pitchFamily="34" charset="0"/>
                <a:cs typeface="Arial" pitchFamily="34" charset="0"/>
              </a:rPr>
              <a:t>: White</a:t>
            </a:r>
          </a:p>
          <a:p>
            <a:r>
              <a:rPr lang="en-US" altLang="zh-CN" sz="2800" dirty="0" smtClean="0">
                <a:latin typeface="Arial" pitchFamily="34" charset="0"/>
                <a:cs typeface="Arial" pitchFamily="34" charset="0"/>
              </a:rPr>
              <a:t>12</a:t>
            </a:r>
            <a:r>
              <a:rPr lang="en-US" altLang="zh-CN" sz="2800" dirty="0" smtClean="0">
                <a:latin typeface="Arial" pitchFamily="34" charset="0"/>
                <a:cs typeface="Arial" pitchFamily="34" charset="0"/>
              </a:rPr>
              <a:t>: Pink</a:t>
            </a:r>
          </a:p>
          <a:p>
            <a:r>
              <a:rPr lang="en-US" altLang="zh-CN" sz="2800" dirty="0" smtClean="0">
                <a:latin typeface="Arial" pitchFamily="34" charset="0"/>
                <a:cs typeface="Arial" pitchFamily="34" charset="0"/>
              </a:rPr>
              <a:t>14</a:t>
            </a:r>
            <a:r>
              <a:rPr lang="en-US" altLang="zh-CN" sz="2800" dirty="0" smtClean="0">
                <a:latin typeface="Arial" pitchFamily="34" charset="0"/>
                <a:cs typeface="Arial" pitchFamily="34" charset="0"/>
              </a:rPr>
              <a:t>: Red </a:t>
            </a:r>
          </a:p>
          <a:p>
            <a:r>
              <a:rPr lang="en-US" altLang="zh-CN" sz="2800" dirty="0" smtClean="0">
                <a:latin typeface="Arial" pitchFamily="34" charset="0"/>
                <a:cs typeface="Arial" pitchFamily="34" charset="0"/>
              </a:rPr>
              <a:t>15</a:t>
            </a:r>
            <a:r>
              <a:rPr lang="en-US" altLang="zh-CN" sz="2800" dirty="0" smtClean="0">
                <a:latin typeface="Arial" pitchFamily="34" charset="0"/>
                <a:cs typeface="Arial" pitchFamily="34" charset="0"/>
              </a:rPr>
              <a:t>: Brown </a:t>
            </a:r>
            <a:endParaRPr lang="zh-CN" altLang="en-US" sz="2800" dirty="0" smtClean="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Arial" pitchFamily="34" charset="0"/>
                <a:cs typeface="Arial" pitchFamily="34" charset="0"/>
              </a:rPr>
              <a:t>Presentation requirements </a:t>
            </a:r>
            <a:endParaRPr lang="zh-CN" altLang="en-US" dirty="0">
              <a:latin typeface="Arial" panose="020B0604020202020204" pitchFamily="34" charset="0"/>
              <a:cs typeface="Arial" panose="020B0604020202020204" pitchFamily="34" charset="0"/>
            </a:endParaRPr>
          </a:p>
        </p:txBody>
      </p:sp>
      <p:sp>
        <p:nvSpPr>
          <p:cNvPr id="3" name="内容占位符 2"/>
          <p:cNvSpPr>
            <a:spLocks noGrp="1"/>
          </p:cNvSpPr>
          <p:nvPr>
            <p:ph idx="1"/>
          </p:nvPr>
        </p:nvSpPr>
        <p:spPr>
          <a:xfrm>
            <a:off x="818711" y="2581525"/>
            <a:ext cx="10720145" cy="3046191"/>
          </a:xfrm>
        </p:spPr>
        <p:txBody>
          <a:bodyPr>
            <a:noAutofit/>
          </a:bodyPr>
          <a:lstStyle/>
          <a:p>
            <a:pPr algn="just"/>
            <a:r>
              <a:rPr lang="en-US" altLang="zh-CN" sz="2800" dirty="0" smtClean="0">
                <a:latin typeface="Arial" pitchFamily="34" charset="0"/>
                <a:cs typeface="Arial" pitchFamily="34" charset="0"/>
              </a:rPr>
              <a:t>List down all members’ names (Chinese Pinyin) on the first slide</a:t>
            </a:r>
          </a:p>
          <a:p>
            <a:pPr algn="just"/>
            <a:r>
              <a:rPr lang="en-US" altLang="zh-CN" sz="2800" dirty="0" smtClean="0">
                <a:latin typeface="Arial" pitchFamily="34" charset="0"/>
                <a:cs typeface="Arial" pitchFamily="34" charset="0"/>
              </a:rPr>
              <a:t>Copy your PPT on the desktop of the classroom’s computer before class</a:t>
            </a:r>
          </a:p>
          <a:p>
            <a:pPr algn="just"/>
            <a:r>
              <a:rPr lang="en-US" altLang="zh-CN" sz="2800" dirty="0" smtClean="0">
                <a:latin typeface="Arial" pitchFamily="34" charset="0"/>
                <a:cs typeface="Arial" pitchFamily="34" charset="0"/>
              </a:rPr>
              <a:t>3-4 Students in a group</a:t>
            </a:r>
          </a:p>
          <a:p>
            <a:pPr algn="just"/>
            <a:r>
              <a:rPr lang="en-US" altLang="zh-CN" sz="2800" dirty="0" smtClean="0">
                <a:latin typeface="Arial" pitchFamily="34" charset="0"/>
                <a:cs typeface="Arial" pitchFamily="34" charset="0"/>
              </a:rPr>
              <a:t>Duration: 20 minutes presentation + 10 minutes Q &amp; A </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latin typeface="Arial" pitchFamily="34" charset="0"/>
                <a:cs typeface="Arial" pitchFamily="34" charset="0"/>
              </a:rPr>
              <a:t>Presentation requirements </a:t>
            </a:r>
            <a:endParaRPr lang="zh-CN" altLang="en-US" dirty="0">
              <a:latin typeface="Arial" panose="020B0604020202020204" pitchFamily="34" charset="0"/>
              <a:cs typeface="Arial" panose="020B0604020202020204" pitchFamily="34" charset="0"/>
            </a:endParaRPr>
          </a:p>
        </p:txBody>
      </p:sp>
      <p:sp>
        <p:nvSpPr>
          <p:cNvPr id="3" name="内容占位符 2"/>
          <p:cNvSpPr>
            <a:spLocks noGrp="1"/>
          </p:cNvSpPr>
          <p:nvPr>
            <p:ph idx="1"/>
          </p:nvPr>
        </p:nvSpPr>
        <p:spPr>
          <a:xfrm>
            <a:off x="818711" y="2581526"/>
            <a:ext cx="10720145" cy="3212446"/>
          </a:xfrm>
        </p:spPr>
        <p:txBody>
          <a:bodyPr>
            <a:noAutofit/>
          </a:bodyPr>
          <a:lstStyle/>
          <a:p>
            <a:r>
              <a:rPr lang="en-US" altLang="zh-CN" sz="2800" dirty="0">
                <a:latin typeface="Arial" pitchFamily="34" charset="0"/>
                <a:cs typeface="Arial" pitchFamily="34" charset="0"/>
              </a:rPr>
              <a:t>Introduce the color and its meanings</a:t>
            </a:r>
          </a:p>
          <a:p>
            <a:r>
              <a:rPr lang="en-US" altLang="zh-CN" sz="2800" dirty="0">
                <a:latin typeface="Arial" pitchFamily="34" charset="0"/>
                <a:cs typeface="Arial" pitchFamily="34" charset="0"/>
              </a:rPr>
              <a:t>Effects of the color on emotions</a:t>
            </a:r>
          </a:p>
          <a:p>
            <a:r>
              <a:rPr lang="en-US" altLang="zh-CN" sz="2800" dirty="0">
                <a:latin typeface="Arial" pitchFamily="34" charset="0"/>
                <a:cs typeface="Arial" pitchFamily="34" charset="0"/>
              </a:rPr>
              <a:t>Functions of the color </a:t>
            </a:r>
          </a:p>
          <a:p>
            <a:r>
              <a:rPr lang="en-US" altLang="zh-CN" sz="2800" dirty="0">
                <a:latin typeface="Arial" pitchFamily="34" charset="0"/>
                <a:cs typeface="Arial" pitchFamily="34" charset="0"/>
              </a:rPr>
              <a:t>Use examples to support your points (video, images </a:t>
            </a:r>
            <a:r>
              <a:rPr lang="en-US" altLang="zh-CN" sz="2800" dirty="0" err="1">
                <a:latin typeface="Arial" pitchFamily="34" charset="0"/>
                <a:cs typeface="Arial" pitchFamily="34" charset="0"/>
              </a:rPr>
              <a:t>etc</a:t>
            </a:r>
            <a:r>
              <a:rPr lang="en-US" altLang="zh-CN" sz="2800" dirty="0">
                <a:latin typeface="Arial" pitchFamily="34" charset="0"/>
                <a:cs typeface="Arial" pitchFamily="34" charset="0"/>
              </a:rPr>
              <a:t>)</a:t>
            </a:r>
          </a:p>
          <a:p>
            <a:r>
              <a:rPr lang="en-US" altLang="zh-CN" sz="2800" dirty="0">
                <a:latin typeface="Arial" pitchFamily="34" charset="0"/>
                <a:cs typeface="Arial" pitchFamily="34" charset="0"/>
              </a:rPr>
              <a:t>You are free to add additional perspectives on the contents  </a:t>
            </a:r>
            <a:endParaRPr lang="zh-CN" altLang="en-US" sz="2800" dirty="0">
              <a:latin typeface="Arial" pitchFamily="34" charset="0"/>
              <a:cs typeface="Arial" pitchFamily="34" charset="0"/>
            </a:endParaRPr>
          </a:p>
        </p:txBody>
      </p:sp>
    </p:spTree>
    <p:extLst>
      <p:ext uri="{BB962C8B-B14F-4D97-AF65-F5344CB8AC3E}">
        <p14:creationId xmlns:p14="http://schemas.microsoft.com/office/powerpoint/2010/main" val="3156008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lvl="0"/>
            <a:r>
              <a:rPr lang="en-US" altLang="zh-CN" dirty="0" smtClean="0">
                <a:latin typeface="Arial" panose="020B0604020202020204" pitchFamily="34" charset="0"/>
                <a:cs typeface="Arial" panose="020B0604020202020204" pitchFamily="34" charset="0"/>
              </a:rPr>
              <a:t>AIMS &amp; OBJECTIVES</a:t>
            </a:r>
            <a:endParaRPr lang="zh-CN" altLang="en-US" dirty="0">
              <a:latin typeface="Arial" panose="020B0604020202020204" pitchFamily="34" charset="0"/>
              <a:cs typeface="Arial" panose="020B0604020202020204" pitchFamily="34" charset="0"/>
            </a:endParaRPr>
          </a:p>
        </p:txBody>
      </p:sp>
      <p:sp>
        <p:nvSpPr>
          <p:cNvPr id="46084" name="Rectangle 4"/>
          <p:cNvSpPr>
            <a:spLocks noChangeArrowheads="1"/>
          </p:cNvSpPr>
          <p:nvPr/>
        </p:nvSpPr>
        <p:spPr bwMode="auto">
          <a:xfrm>
            <a:off x="912284" y="2591703"/>
            <a:ext cx="10469713" cy="1815882"/>
          </a:xfrm>
          <a:prstGeom prst="rect">
            <a:avLst/>
          </a:prstGeom>
          <a:noFill/>
          <a:ln w="9525">
            <a:noFill/>
            <a:miter lim="800000"/>
            <a:headEnd/>
            <a:tailEnd/>
          </a:ln>
          <a:effectLst/>
        </p:spPr>
        <p:txBody>
          <a:bodyPr wrap="square" anchor="ctr">
            <a:spAutoFit/>
          </a:bodyPr>
          <a:lstStyle/>
          <a:p>
            <a:pPr algn="just"/>
            <a:r>
              <a:rPr lang="en-US" altLang="zh-CN" sz="2800" b="1" dirty="0" smtClean="0">
                <a:latin typeface="Arial" panose="020B0604020202020204" pitchFamily="34" charset="0"/>
                <a:cs typeface="Arial" panose="020B0604020202020204" pitchFamily="34" charset="0"/>
              </a:rPr>
              <a:t>This course will introduce students to the fundamental practices in </a:t>
            </a:r>
            <a:r>
              <a:rPr lang="en-US" altLang="zh-CN" sz="2800" b="1" dirty="0" smtClean="0">
                <a:solidFill>
                  <a:srgbClr val="FF0000"/>
                </a:solidFill>
                <a:latin typeface="Arial" panose="020B0604020202020204" pitchFamily="34" charset="0"/>
                <a:cs typeface="Arial" panose="020B0604020202020204" pitchFamily="34" charset="0"/>
              </a:rPr>
              <a:t>digital (computer) graphic design </a:t>
            </a:r>
            <a:r>
              <a:rPr lang="en-US" altLang="zh-CN" sz="2800" b="1" dirty="0" smtClean="0">
                <a:latin typeface="Arial" panose="020B0604020202020204" pitchFamily="34" charset="0"/>
                <a:cs typeface="Arial" panose="020B0604020202020204" pitchFamily="34" charset="0"/>
              </a:rPr>
              <a:t>in both the art and design worlds through serial lectures, demonstrations, and workshops.</a:t>
            </a:r>
            <a:endParaRPr lang="ru-RU" altLang="zh-CN" sz="2800" b="1" dirty="0">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latin typeface="Arial" panose="020B0604020202020204" pitchFamily="34" charset="0"/>
                <a:cs typeface="Arial" panose="020B0604020202020204" pitchFamily="34" charset="0"/>
              </a:rPr>
              <a:t>Software &amp; materials </a:t>
            </a:r>
            <a:endParaRPr lang="zh-CN" altLang="en-US"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18712" y="2222288"/>
            <a:ext cx="10554574" cy="2499342"/>
          </a:xfrm>
        </p:spPr>
        <p:txBody>
          <a:bodyPr>
            <a:normAutofit/>
          </a:bodyPr>
          <a:lstStyle/>
          <a:p>
            <a:r>
              <a:rPr lang="en-US" altLang="zh-CN" sz="2800" b="1" dirty="0" smtClean="0">
                <a:latin typeface="Arial" panose="020B0604020202020204" pitchFamily="34" charset="0"/>
                <a:cs typeface="Arial" panose="020B0604020202020204" pitchFamily="34" charset="0"/>
              </a:rPr>
              <a:t>Adobe Illustrator</a:t>
            </a:r>
          </a:p>
          <a:p>
            <a:r>
              <a:rPr lang="en-US" altLang="zh-CN" sz="2800" b="1" dirty="0" smtClean="0">
                <a:latin typeface="Arial" panose="020B0604020202020204" pitchFamily="34" charset="0"/>
                <a:cs typeface="Arial" panose="020B0604020202020204" pitchFamily="34" charset="0"/>
              </a:rPr>
              <a:t>Adobe Photoshop</a:t>
            </a:r>
          </a:p>
          <a:p>
            <a:r>
              <a:rPr lang="en-US" altLang="zh-CN" sz="2800" b="1" dirty="0" smtClean="0">
                <a:latin typeface="Arial" panose="020B0604020202020204" pitchFamily="34" charset="0"/>
                <a:cs typeface="Arial" panose="020B0604020202020204" pitchFamily="34" charset="0"/>
              </a:rPr>
              <a:t>A sketch  book &amp; pencil </a:t>
            </a:r>
            <a:endParaRPr lang="zh-CN" altLang="en-US" sz="2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68306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normAutofit/>
          </a:bodyPr>
          <a:lstStyle/>
          <a:p>
            <a:r>
              <a:rPr lang="en-US" altLang="zh-CN" b="1" dirty="0">
                <a:latin typeface="Arial" panose="020B0604020202020204" pitchFamily="34" charset="0"/>
                <a:ea typeface="宋体" pitchFamily="2" charset="-122"/>
                <a:cs typeface="Arial" panose="020B0604020202020204" pitchFamily="34" charset="0"/>
              </a:rPr>
              <a:t>Study Requirements &amp; Teaching Methods</a:t>
            </a:r>
            <a:r>
              <a:rPr lang="en-US" altLang="zh-CN" dirty="0">
                <a:latin typeface="Arial" panose="020B0604020202020204" pitchFamily="34" charset="0"/>
                <a:ea typeface="宋体" pitchFamily="2" charset="-122"/>
                <a:cs typeface="Arial" panose="020B0604020202020204" pitchFamily="34" charset="0"/>
              </a:rPr>
              <a:t> </a:t>
            </a:r>
            <a:endParaRPr lang="zh-CN" altLang="en-US">
              <a:latin typeface="Arial" panose="020B0604020202020204" pitchFamily="34" charset="0"/>
              <a:ea typeface="宋体" pitchFamily="2" charset="-122"/>
              <a:cs typeface="Arial" panose="020B0604020202020204" pitchFamily="34" charset="0"/>
            </a:endParaRPr>
          </a:p>
        </p:txBody>
      </p:sp>
      <p:sp>
        <p:nvSpPr>
          <p:cNvPr id="50179" name="Rectangle 3"/>
          <p:cNvSpPr>
            <a:spLocks noChangeArrowheads="1"/>
          </p:cNvSpPr>
          <p:nvPr/>
        </p:nvSpPr>
        <p:spPr bwMode="auto">
          <a:xfrm>
            <a:off x="912285" y="2639328"/>
            <a:ext cx="9984315" cy="1815882"/>
          </a:xfrm>
          <a:prstGeom prst="rect">
            <a:avLst/>
          </a:prstGeom>
          <a:noFill/>
          <a:ln w="9525">
            <a:noFill/>
            <a:miter lim="800000"/>
            <a:headEnd/>
            <a:tailEnd/>
          </a:ln>
          <a:effectLst/>
        </p:spPr>
        <p:txBody>
          <a:bodyPr wrap="square" anchor="ctr">
            <a:spAutoFit/>
          </a:bodyPr>
          <a:lstStyle/>
          <a:p>
            <a:pPr algn="just"/>
            <a:r>
              <a:rPr lang="en-US" altLang="zh-CN" sz="2800" b="1" dirty="0">
                <a:latin typeface="Arial" panose="020B0604020202020204" pitchFamily="34" charset="0"/>
                <a:ea typeface="宋体" pitchFamily="2" charset="-122"/>
                <a:cs typeface="Arial" panose="020B0604020202020204" pitchFamily="34" charset="0"/>
              </a:rPr>
              <a:t>Grading is one component of the system of evaluation and feedback concerning a student’s progress. In </a:t>
            </a:r>
            <a:r>
              <a:rPr lang="en-US" altLang="zh-CN" sz="2800" b="1" dirty="0" smtClean="0">
                <a:latin typeface="Arial" panose="020B0604020202020204" pitchFamily="34" charset="0"/>
                <a:ea typeface="宋体" pitchFamily="2" charset="-122"/>
                <a:cs typeface="Arial" panose="020B0604020202020204" pitchFamily="34" charset="0"/>
              </a:rPr>
              <a:t>this course, </a:t>
            </a:r>
            <a:r>
              <a:rPr lang="en-US" altLang="zh-CN" sz="2800" b="1" dirty="0">
                <a:latin typeface="Arial" panose="020B0604020202020204" pitchFamily="34" charset="0"/>
                <a:ea typeface="宋体" pitchFamily="2" charset="-122"/>
                <a:cs typeface="Arial" panose="020B0604020202020204" pitchFamily="34" charset="0"/>
              </a:rPr>
              <a:t>your performance will be based on a range of criteria including:</a:t>
            </a:r>
            <a:r>
              <a:rPr lang="en-US" altLang="zh-CN" sz="2800" dirty="0">
                <a:latin typeface="Arial" panose="020B0604020202020204" pitchFamily="34" charset="0"/>
                <a:ea typeface="宋体" pitchFamily="2" charset="-122"/>
                <a:cs typeface="Arial" panose="020B0604020202020204" pitchFamily="34" charset="0"/>
              </a:rPr>
              <a:t> </a:t>
            </a:r>
            <a:endParaRPr lang="ru-RU" altLang="zh-CN" sz="2800" dirty="0">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lstStyle/>
          <a:p>
            <a:r>
              <a:rPr lang="en-US" altLang="zh-CN" sz="3200" b="1" dirty="0">
                <a:latin typeface="Arial" panose="020B0604020202020204" pitchFamily="34" charset="0"/>
                <a:ea typeface="宋体" pitchFamily="2" charset="-122"/>
                <a:cs typeface="Arial" panose="020B0604020202020204" pitchFamily="34" charset="0"/>
              </a:rPr>
              <a:t>Study Requirements &amp; Teaching Methods</a:t>
            </a:r>
            <a:endParaRPr lang="zh-CN" altLang="en-US" sz="3200" b="1">
              <a:latin typeface="Arial" panose="020B0604020202020204" pitchFamily="34" charset="0"/>
              <a:ea typeface="宋体" pitchFamily="2" charset="-122"/>
              <a:cs typeface="Arial" panose="020B0604020202020204" pitchFamily="34" charset="0"/>
            </a:endParaRPr>
          </a:p>
        </p:txBody>
      </p:sp>
      <p:sp>
        <p:nvSpPr>
          <p:cNvPr id="51203" name="Rectangle 3"/>
          <p:cNvSpPr>
            <a:spLocks noGrp="1" noChangeArrowheads="1"/>
          </p:cNvSpPr>
          <p:nvPr>
            <p:ph idx="1"/>
          </p:nvPr>
        </p:nvSpPr>
        <p:spPr/>
        <p:txBody>
          <a:bodyPr>
            <a:normAutofit/>
          </a:bodyPr>
          <a:lstStyle/>
          <a:p>
            <a:pPr marL="533400" indent="-533400"/>
            <a:r>
              <a:rPr lang="en-US" altLang="zh-CN" sz="3200" b="1" dirty="0">
                <a:latin typeface="Arial" panose="020B0604020202020204" pitchFamily="34" charset="0"/>
                <a:ea typeface="宋体" pitchFamily="2" charset="-122"/>
                <a:cs typeface="Arial" panose="020B0604020202020204" pitchFamily="34" charset="0"/>
              </a:rPr>
              <a:t>Review individual student’s work</a:t>
            </a:r>
          </a:p>
          <a:p>
            <a:pPr marL="533400" indent="-533400"/>
            <a:r>
              <a:rPr lang="en-US" altLang="zh-CN" sz="3200" b="1" dirty="0">
                <a:latin typeface="Arial" panose="020B0604020202020204" pitchFamily="34" charset="0"/>
                <a:ea typeface="宋体" pitchFamily="2" charset="-122"/>
                <a:cs typeface="Arial" panose="020B0604020202020204" pitchFamily="34" charset="0"/>
              </a:rPr>
              <a:t>Mastery of basic skills</a:t>
            </a:r>
          </a:p>
          <a:p>
            <a:pPr marL="533400" indent="-533400"/>
            <a:r>
              <a:rPr lang="en-US" altLang="zh-CN" sz="3200" b="1" dirty="0">
                <a:latin typeface="Arial" panose="020B0604020202020204" pitchFamily="34" charset="0"/>
                <a:ea typeface="宋体" pitchFamily="2" charset="-122"/>
                <a:cs typeface="Arial" panose="020B0604020202020204" pitchFamily="34" charset="0"/>
              </a:rPr>
              <a:t>Quality of work</a:t>
            </a:r>
          </a:p>
          <a:p>
            <a:pPr marL="533400" indent="-533400"/>
            <a:r>
              <a:rPr lang="en-US" altLang="zh-CN" sz="3200" b="1" dirty="0">
                <a:latin typeface="Arial" panose="020B0604020202020204" pitchFamily="34" charset="0"/>
                <a:ea typeface="宋体" pitchFamily="2" charset="-122"/>
                <a:cs typeface="Arial" panose="020B0604020202020204" pitchFamily="34" charset="0"/>
              </a:rPr>
              <a:t>Execution of key notions and concepts </a:t>
            </a:r>
            <a:endParaRPr lang="zh-CN" altLang="en-US" sz="3200" b="1">
              <a:latin typeface="Arial" panose="020B0604020202020204" pitchFamily="34" charset="0"/>
              <a:ea typeface="宋体" pitchFamily="2" charset="-122"/>
              <a:cs typeface="Arial" panose="020B0604020202020204" pitchFamily="34"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r>
              <a:rPr lang="en-US" altLang="zh-CN" sz="3200" b="1" dirty="0">
                <a:latin typeface="Arial" panose="020B0604020202020204" pitchFamily="34" charset="0"/>
                <a:ea typeface="宋体" pitchFamily="2" charset="-122"/>
                <a:cs typeface="Arial" panose="020B0604020202020204" pitchFamily="34" charset="0"/>
              </a:rPr>
              <a:t>Study Requirements &amp; Teaching Methods</a:t>
            </a:r>
            <a:endParaRPr lang="zh-CN" altLang="en-US" sz="3200" b="1">
              <a:latin typeface="Arial" panose="020B0604020202020204" pitchFamily="34" charset="0"/>
              <a:ea typeface="宋体" pitchFamily="2" charset="-122"/>
              <a:cs typeface="Arial" panose="020B0604020202020204" pitchFamily="34" charset="0"/>
            </a:endParaRPr>
          </a:p>
        </p:txBody>
      </p:sp>
      <p:sp>
        <p:nvSpPr>
          <p:cNvPr id="52227" name="Rectangle 3"/>
          <p:cNvSpPr>
            <a:spLocks noGrp="1" noChangeArrowheads="1"/>
          </p:cNvSpPr>
          <p:nvPr>
            <p:ph idx="1"/>
          </p:nvPr>
        </p:nvSpPr>
        <p:spPr/>
        <p:txBody>
          <a:bodyPr>
            <a:normAutofit/>
          </a:bodyPr>
          <a:lstStyle/>
          <a:p>
            <a:pPr marL="533400" indent="-533400"/>
            <a:r>
              <a:rPr lang="en-US" altLang="zh-CN" sz="3200" b="1" dirty="0">
                <a:latin typeface="Arial" panose="020B0604020202020204" pitchFamily="34" charset="0"/>
                <a:ea typeface="宋体" pitchFamily="2" charset="-122"/>
                <a:cs typeface="Arial" panose="020B0604020202020204" pitchFamily="34" charset="0"/>
              </a:rPr>
              <a:t>Class time efforts</a:t>
            </a:r>
          </a:p>
          <a:p>
            <a:pPr marL="533400" indent="-533400"/>
            <a:r>
              <a:rPr lang="en-US" altLang="zh-CN" sz="3200" b="1" dirty="0">
                <a:latin typeface="Arial" panose="020B0604020202020204" pitchFamily="34" charset="0"/>
                <a:ea typeface="宋体" pitchFamily="2" charset="-122"/>
                <a:cs typeface="Arial" panose="020B0604020202020204" pitchFamily="34" charset="0"/>
              </a:rPr>
              <a:t>Class attendance</a:t>
            </a:r>
          </a:p>
          <a:p>
            <a:pPr marL="533400" indent="-533400"/>
            <a:r>
              <a:rPr lang="en-US" altLang="zh-CN" sz="3200" b="1" dirty="0">
                <a:latin typeface="Arial" panose="020B0604020202020204" pitchFamily="34" charset="0"/>
                <a:ea typeface="宋体" pitchFamily="2" charset="-122"/>
                <a:cs typeface="Arial" panose="020B0604020202020204" pitchFamily="34" charset="0"/>
              </a:rPr>
              <a:t>Deadlines in this class are not </a:t>
            </a:r>
            <a:r>
              <a:rPr lang="en-US" altLang="zh-CN" sz="3200" b="1" dirty="0" smtClean="0">
                <a:latin typeface="Arial" panose="020B0604020202020204" pitchFamily="34" charset="0"/>
                <a:ea typeface="宋体" pitchFamily="2" charset="-122"/>
                <a:cs typeface="Arial" panose="020B0604020202020204" pitchFamily="34" charset="0"/>
              </a:rPr>
              <a:t>flexible</a:t>
            </a:r>
            <a:endParaRPr lang="en-US" altLang="zh-CN" sz="3200" b="1" dirty="0">
              <a:latin typeface="Arial" panose="020B0604020202020204" pitchFamily="34" charset="0"/>
              <a:ea typeface="宋体" pitchFamily="2" charset="-122"/>
              <a:cs typeface="Arial" panose="020B0604020202020204" pitchFamily="34"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r>
              <a:rPr lang="en-US" altLang="zh-CN" sz="3200" b="1" dirty="0">
                <a:latin typeface="Arial" panose="020B0604020202020204" pitchFamily="34" charset="0"/>
                <a:ea typeface="宋体" pitchFamily="2" charset="-122"/>
                <a:cs typeface="Arial" panose="020B0604020202020204" pitchFamily="34" charset="0"/>
              </a:rPr>
              <a:t>Study Requirements &amp; Teaching Methods</a:t>
            </a:r>
            <a:endParaRPr lang="zh-CN" altLang="en-US" sz="3200" b="1">
              <a:latin typeface="Arial" panose="020B0604020202020204" pitchFamily="34" charset="0"/>
              <a:ea typeface="宋体" pitchFamily="2" charset="-122"/>
              <a:cs typeface="Arial" panose="020B0604020202020204" pitchFamily="34" charset="0"/>
            </a:endParaRPr>
          </a:p>
        </p:txBody>
      </p:sp>
      <p:sp>
        <p:nvSpPr>
          <p:cNvPr id="53251" name="Rectangle 3"/>
          <p:cNvSpPr>
            <a:spLocks noGrp="1" noChangeArrowheads="1"/>
          </p:cNvSpPr>
          <p:nvPr>
            <p:ph idx="1"/>
          </p:nvPr>
        </p:nvSpPr>
        <p:spPr/>
        <p:txBody>
          <a:bodyPr/>
          <a:lstStyle/>
          <a:p>
            <a:pPr marL="533400" indent="-533400"/>
            <a:r>
              <a:rPr lang="en-US" altLang="zh-CN" sz="3200" b="1" dirty="0">
                <a:latin typeface="Arial" panose="020B0604020202020204" pitchFamily="34" charset="0"/>
                <a:ea typeface="宋体" pitchFamily="2" charset="-122"/>
                <a:cs typeface="Arial" panose="020B0604020202020204" pitchFamily="34" charset="0"/>
              </a:rPr>
              <a:t>Energy and effort put forth (and relation of that effort to the content of student’s work)</a:t>
            </a:r>
          </a:p>
          <a:p>
            <a:pPr marL="533400" indent="-533400"/>
            <a:r>
              <a:rPr lang="en-US" altLang="zh-CN" sz="3200" b="1" dirty="0">
                <a:latin typeface="Arial" panose="020B0604020202020204" pitchFamily="34" charset="0"/>
                <a:ea typeface="宋体" pitchFamily="2" charset="-122"/>
                <a:cs typeface="Arial" panose="020B0604020202020204" pitchFamily="34" charset="0"/>
              </a:rPr>
              <a:t>Class participation and interaction with other students</a:t>
            </a:r>
            <a:r>
              <a:rPr lang="en-US" altLang="zh-CN" sz="3200" dirty="0">
                <a:latin typeface="Arial" panose="020B0604020202020204" pitchFamily="34" charset="0"/>
                <a:ea typeface="宋体" pitchFamily="2" charset="-122"/>
                <a:cs typeface="Arial" panose="020B0604020202020204" pitchFamily="34" charset="0"/>
              </a:rPr>
              <a:t> </a:t>
            </a:r>
            <a:endParaRPr lang="zh-CN" altLang="en-US" sz="3200">
              <a:latin typeface="Arial" panose="020B0604020202020204" pitchFamily="34" charset="0"/>
              <a:ea typeface="宋体" pitchFamily="2" charset="-122"/>
              <a:cs typeface="Arial" panose="020B0604020202020204" pitchFamily="34"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4" name="Rectangle 4"/>
          <p:cNvSpPr>
            <a:spLocks noGrp="1" noChangeArrowheads="1"/>
          </p:cNvSpPr>
          <p:nvPr>
            <p:ph type="title"/>
          </p:nvPr>
        </p:nvSpPr>
        <p:spPr/>
        <p:txBody>
          <a:bodyPr>
            <a:normAutofit/>
          </a:bodyPr>
          <a:lstStyle/>
          <a:p>
            <a:r>
              <a:rPr lang="en-US" altLang="zh-CN" b="1" dirty="0">
                <a:latin typeface="Arial" panose="020B0604020202020204" pitchFamily="34" charset="0"/>
                <a:ea typeface="宋体" pitchFamily="2" charset="-122"/>
                <a:cs typeface="Arial" panose="020B0604020202020204" pitchFamily="34" charset="0"/>
              </a:rPr>
              <a:t>Attendance</a:t>
            </a:r>
            <a:r>
              <a:rPr lang="en-US" altLang="zh-CN" dirty="0">
                <a:latin typeface="Arial" panose="020B0604020202020204" pitchFamily="34" charset="0"/>
                <a:ea typeface="宋体" pitchFamily="2" charset="-122"/>
                <a:cs typeface="Arial" panose="020B0604020202020204" pitchFamily="34" charset="0"/>
              </a:rPr>
              <a:t> </a:t>
            </a:r>
            <a:endParaRPr lang="zh-CN" altLang="en-US">
              <a:latin typeface="Arial" panose="020B0604020202020204" pitchFamily="34" charset="0"/>
              <a:ea typeface="宋体" pitchFamily="2" charset="-122"/>
              <a:cs typeface="Arial" panose="020B0604020202020204" pitchFamily="34" charset="0"/>
            </a:endParaRPr>
          </a:p>
        </p:txBody>
      </p:sp>
      <p:sp>
        <p:nvSpPr>
          <p:cNvPr id="56325" name="Rectangle 5"/>
          <p:cNvSpPr>
            <a:spLocks noChangeArrowheads="1"/>
          </p:cNvSpPr>
          <p:nvPr/>
        </p:nvSpPr>
        <p:spPr bwMode="auto">
          <a:xfrm>
            <a:off x="1569509" y="2742179"/>
            <a:ext cx="9050866" cy="2246769"/>
          </a:xfrm>
          <a:prstGeom prst="rect">
            <a:avLst/>
          </a:prstGeom>
          <a:noFill/>
          <a:ln w="9525">
            <a:noFill/>
            <a:miter lim="800000"/>
            <a:headEnd/>
            <a:tailEnd/>
          </a:ln>
          <a:effectLst/>
        </p:spPr>
        <p:txBody>
          <a:bodyPr wrap="square" anchor="ctr">
            <a:spAutoFit/>
          </a:bodyPr>
          <a:lstStyle/>
          <a:p>
            <a:pPr algn="just"/>
            <a:r>
              <a:rPr lang="en-US" altLang="zh-CN" sz="2800" b="1" dirty="0">
                <a:solidFill>
                  <a:srgbClr val="FF0000"/>
                </a:solidFill>
                <a:latin typeface="Arial" panose="020B0604020202020204" pitchFamily="34" charset="0"/>
                <a:ea typeface="宋体" pitchFamily="2" charset="-122"/>
                <a:cs typeface="Arial" panose="020B0604020202020204" pitchFamily="34" charset="0"/>
              </a:rPr>
              <a:t>Consistent attendance </a:t>
            </a:r>
            <a:r>
              <a:rPr lang="en-US" altLang="zh-CN" sz="2800" b="1" dirty="0">
                <a:latin typeface="Arial" panose="020B0604020202020204" pitchFamily="34" charset="0"/>
                <a:ea typeface="宋体" pitchFamily="2" charset="-122"/>
                <a:cs typeface="Arial" panose="020B0604020202020204" pitchFamily="34" charset="0"/>
              </a:rPr>
              <a:t>is essential for the successful completion of this course. All students are expected to attend class regularly. A strong attendance record demonstrates a commitment to established goals.</a:t>
            </a:r>
            <a:r>
              <a:rPr lang="ru-RU" altLang="zh-CN" sz="2800" b="1" dirty="0">
                <a:latin typeface="Arial" panose="020B0604020202020204" pitchFamily="34" charset="0"/>
                <a:cs typeface="Arial" panose="020B0604020202020204" pitchFamily="34" charset="0"/>
              </a:rPr>
              <a:t> </a:t>
            </a: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001">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3E96646-423E-4354-94C2-1A28227BF07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F051B7F-F45F-4FBB-974B-85B568B21B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2F4A21B-80B9-40F1-8308-E0B7F0FE0B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001.potx</Template>
  <TotalTime>0</TotalTime>
  <Words>550</Words>
  <Application>Microsoft Office PowerPoint</Application>
  <PresentationFormat>Widescreen</PresentationFormat>
  <Paragraphs>78</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宋体</vt:lpstr>
      <vt:lpstr>Arial</vt:lpstr>
      <vt:lpstr>Calibri</vt:lpstr>
      <vt:lpstr>Century Gothic</vt:lpstr>
      <vt:lpstr>Wingdings 2</vt:lpstr>
      <vt:lpstr>001</vt:lpstr>
      <vt:lpstr>Digital Imaging and Design</vt:lpstr>
      <vt:lpstr>Instructor's contact info</vt:lpstr>
      <vt:lpstr>AIMS &amp; OBJECTIVES</vt:lpstr>
      <vt:lpstr>Software &amp; materials </vt:lpstr>
      <vt:lpstr>Study Requirements &amp; Teaching Methods </vt:lpstr>
      <vt:lpstr>Study Requirements &amp; Teaching Methods</vt:lpstr>
      <vt:lpstr>Study Requirements &amp; Teaching Methods</vt:lpstr>
      <vt:lpstr>Study Requirements &amp; Teaching Methods</vt:lpstr>
      <vt:lpstr>Attendance </vt:lpstr>
      <vt:lpstr>Attendance </vt:lpstr>
      <vt:lpstr>Attendance </vt:lpstr>
      <vt:lpstr>Late Assignments </vt:lpstr>
      <vt:lpstr>Grading  </vt:lpstr>
      <vt:lpstr>Assignments </vt:lpstr>
      <vt:lpstr>Final project</vt:lpstr>
      <vt:lpstr>Example of assignment</vt:lpstr>
      <vt:lpstr>Example of assignment</vt:lpstr>
      <vt:lpstr>Example of assignment</vt:lpstr>
      <vt:lpstr>Example of assignment</vt:lpstr>
      <vt:lpstr>Example of assignment</vt:lpstr>
      <vt:lpstr>Example of assignment</vt:lpstr>
      <vt:lpstr>Example of assignment</vt:lpstr>
      <vt:lpstr>Group presentation:  Understanding Color Psychology</vt:lpstr>
      <vt:lpstr>Presentation requirements </vt:lpstr>
      <vt:lpstr>Presentation requirements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2019-06-12T18:46:03Z</dcterms:created>
  <dcterms:modified xsi:type="dcterms:W3CDTF">2023-02-22T02:09:22Z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